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0" r:id="rId4"/>
    <p:sldId id="276" r:id="rId5"/>
    <p:sldId id="261" r:id="rId6"/>
    <p:sldId id="264" r:id="rId7"/>
    <p:sldId id="265" r:id="rId8"/>
    <p:sldId id="266" r:id="rId9"/>
    <p:sldId id="267" r:id="rId10"/>
    <p:sldId id="262" r:id="rId11"/>
    <p:sldId id="268" r:id="rId12"/>
    <p:sldId id="269" r:id="rId13"/>
    <p:sldId id="270" r:id="rId14"/>
    <p:sldId id="275" r:id="rId15"/>
    <p:sldId id="271" r:id="rId16"/>
    <p:sldId id="278" r:id="rId17"/>
    <p:sldId id="274" r:id="rId18"/>
    <p:sldId id="277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wender" initials="A" lastIdx="5" clrIdx="0">
    <p:extLst>
      <p:ext uri="{19B8F6BF-5375-455C-9EA6-DF929625EA0E}">
        <p15:presenceInfo xmlns:p15="http://schemas.microsoft.com/office/powerpoint/2012/main" userId="S-1-5-21-2395863139-1851138912-1178840080-164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2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9-07T16:08:45.733" idx="1">
    <p:pos x="10" y="10"/>
    <p:text>Jahreabschlüsse werden durch StFA erstellt</p:text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9-07T16:10:30.506" idx="2">
    <p:pos x="10" y="10"/>
    <p:text>Einkommensteuer Körperschaftsteuer</p:text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9-07T16:11:39.683" idx="3">
    <p:pos x="10" y="10"/>
    <p:text>Satz mit Unterschreiten kann gestrichen werden</p:text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9-07T16:13:21.375" idx="5">
    <p:pos x="10" y="10"/>
    <p:text>Folien 15 bis 18 sind in einem Vortrag zum Steuersystem sehr gut aufgehoben - in diesem Vortrag sind sie entbehrlich und können entfernt werden</p:text>
    <p:extLst>
      <p:ext uri="{C676402C-5697-4E1C-873F-D02D1690AC5C}">
        <p15:threadingInfo xmlns:p15="http://schemas.microsoft.com/office/powerpoint/2012/main" timeZoneBias="-12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3/30/2023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3/30/2023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3/30/2023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3/30/2023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3/30/2023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3/30/2023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ld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3/30/2023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3/30/2023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3/30/2023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3/30/2023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3/30/2023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3/30/2023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3/30/2023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3/30/2023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3/30/2023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3/30/2023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3/30/2023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3/30/2023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euerdeinekarriere.de/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Steuerfachangestellte/-r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6364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278" y="962025"/>
            <a:ext cx="4867275" cy="486727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0179" y="695325"/>
            <a:ext cx="4921996" cy="2283824"/>
          </a:xfrm>
        </p:spPr>
        <p:txBody>
          <a:bodyPr anchor="t"/>
          <a:lstStyle/>
          <a:p>
            <a:r>
              <a:rPr lang="de-DE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Das </a:t>
            </a:r>
            <a:r>
              <a:rPr lang="de-DE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verdienst Du in Deiner Ausbildung.</a:t>
            </a:r>
          </a:p>
        </p:txBody>
      </p:sp>
      <p:sp>
        <p:nvSpPr>
          <p:cNvPr id="5" name="Textplatzhalter 3"/>
          <p:cNvSpPr txBox="1">
            <a:spLocks/>
          </p:cNvSpPr>
          <p:nvPr/>
        </p:nvSpPr>
        <p:spPr>
          <a:xfrm>
            <a:off x="1154954" y="2194560"/>
            <a:ext cx="4916662" cy="383032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400" dirty="0">
                <a:solidFill>
                  <a:schemeClr val="bg1"/>
                </a:solidFill>
              </a:rPr>
              <a:t>Für alle ab dem 01.08.2023 beginnenden </a:t>
            </a:r>
            <a:r>
              <a:rPr lang="de-DE" sz="1400" dirty="0" smtClean="0">
                <a:solidFill>
                  <a:schemeClr val="bg1"/>
                </a:solidFill>
              </a:rPr>
              <a:t>Ausbildungs-verträge </a:t>
            </a:r>
            <a:r>
              <a:rPr lang="de-DE" sz="1400" dirty="0">
                <a:solidFill>
                  <a:schemeClr val="bg1"/>
                </a:solidFill>
              </a:rPr>
              <a:t>für das Ausbildungsjahr 2023/24 empfiehlt die Steuerberaterkammer eine Ausbildungsvergütung für </a:t>
            </a:r>
            <a:r>
              <a:rPr lang="de-DE" sz="1400" dirty="0" smtClean="0">
                <a:solidFill>
                  <a:schemeClr val="bg1"/>
                </a:solidFill>
              </a:rPr>
              <a:t>das</a:t>
            </a:r>
            <a:endParaRPr lang="de-DE" sz="1400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de-DE" sz="1400" dirty="0">
                <a:solidFill>
                  <a:schemeClr val="bg1"/>
                </a:solidFill>
              </a:rPr>
              <a:t>1. Ausbildungsjahr:  </a:t>
            </a:r>
            <a:r>
              <a:rPr lang="de-DE" sz="1400" dirty="0" smtClean="0">
                <a:solidFill>
                  <a:schemeClr val="bg1"/>
                </a:solidFill>
              </a:rPr>
              <a:t>1.150 </a:t>
            </a:r>
            <a:r>
              <a:rPr lang="de-DE" sz="1400" dirty="0">
                <a:solidFill>
                  <a:schemeClr val="bg1"/>
                </a:solidFill>
              </a:rPr>
              <a:t>EURO</a:t>
            </a:r>
          </a:p>
          <a:p>
            <a:pPr>
              <a:spcBef>
                <a:spcPts val="600"/>
              </a:spcBef>
            </a:pPr>
            <a:r>
              <a:rPr lang="de-DE" sz="1400" dirty="0">
                <a:solidFill>
                  <a:schemeClr val="bg1"/>
                </a:solidFill>
              </a:rPr>
              <a:t>2. Ausbildungsjahr:  </a:t>
            </a:r>
            <a:r>
              <a:rPr lang="de-DE" sz="1400" dirty="0" smtClean="0">
                <a:solidFill>
                  <a:schemeClr val="bg1"/>
                </a:solidFill>
              </a:rPr>
              <a:t>1.250 </a:t>
            </a:r>
            <a:r>
              <a:rPr lang="de-DE" sz="1400" dirty="0">
                <a:solidFill>
                  <a:schemeClr val="bg1"/>
                </a:solidFill>
              </a:rPr>
              <a:t>EURO</a:t>
            </a:r>
          </a:p>
          <a:p>
            <a:pPr>
              <a:spcBef>
                <a:spcPts val="600"/>
              </a:spcBef>
            </a:pPr>
            <a:r>
              <a:rPr lang="de-DE" sz="1400" dirty="0">
                <a:solidFill>
                  <a:schemeClr val="bg1"/>
                </a:solidFill>
              </a:rPr>
              <a:t>3. Ausbildungsjahr:  </a:t>
            </a:r>
            <a:r>
              <a:rPr lang="de-DE" sz="1400" dirty="0" smtClean="0">
                <a:solidFill>
                  <a:schemeClr val="bg1"/>
                </a:solidFill>
              </a:rPr>
              <a:t>1.350 </a:t>
            </a:r>
            <a:r>
              <a:rPr lang="de-DE" sz="1400" dirty="0" smtClean="0">
                <a:solidFill>
                  <a:schemeClr val="bg1"/>
                </a:solidFill>
              </a:rPr>
              <a:t>EURO</a:t>
            </a:r>
            <a:endParaRPr lang="de-DE" sz="11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de-DE" sz="1400" dirty="0">
                <a:solidFill>
                  <a:schemeClr val="bg1"/>
                </a:solidFill>
              </a:rPr>
              <a:t> </a:t>
            </a:r>
          </a:p>
          <a:p>
            <a:pPr marL="0" indent="0">
              <a:buNone/>
            </a:pPr>
            <a:r>
              <a:rPr lang="de-DE" sz="1400" dirty="0">
                <a:solidFill>
                  <a:schemeClr val="bg1"/>
                </a:solidFill>
              </a:rPr>
              <a:t>Du verhandelst Dein Einkommen.</a:t>
            </a:r>
          </a:p>
          <a:p>
            <a:pPr marL="0" indent="0">
              <a:buNone/>
            </a:pPr>
            <a:r>
              <a:rPr lang="de-DE" sz="1400" dirty="0">
                <a:solidFill>
                  <a:schemeClr val="bg1"/>
                </a:solidFill>
              </a:rPr>
              <a:t>Die Höhe der Ausbildungsvergütung hängt von der Kanzlei ab, die Dich ausbildet. </a:t>
            </a:r>
            <a:r>
              <a:rPr lang="de-DE" sz="1400" dirty="0" smtClean="0">
                <a:solidFill>
                  <a:schemeClr val="bg1"/>
                </a:solidFill>
              </a:rPr>
              <a:t>Nach </a:t>
            </a:r>
            <a:r>
              <a:rPr lang="de-DE" sz="1400" dirty="0">
                <a:solidFill>
                  <a:schemeClr val="bg1"/>
                </a:solidFill>
              </a:rPr>
              <a:t>oben ist das Ausbildungsgehalt unbegrenzt und Du kannst Dein Verhandlungsgeschick beweisen</a:t>
            </a:r>
            <a:r>
              <a:rPr lang="de-DE" sz="1400" dirty="0" smtClean="0">
                <a:solidFill>
                  <a:schemeClr val="bg1"/>
                </a:solidFill>
              </a:rPr>
              <a:t>.</a:t>
            </a:r>
            <a:endParaRPr lang="de-DE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73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278" y="962025"/>
            <a:ext cx="4900944" cy="506285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0179" y="695325"/>
            <a:ext cx="4741021" cy="2283824"/>
          </a:xfrm>
        </p:spPr>
        <p:txBody>
          <a:bodyPr/>
          <a:lstStyle/>
          <a:p>
            <a:r>
              <a:rPr lang="de-DE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</a:t>
            </a:r>
            <a:r>
              <a:rPr lang="de-DE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as </a:t>
            </a:r>
            <a:r>
              <a:rPr lang="de-DE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spricht für diesen </a:t>
            </a:r>
            <a:r>
              <a:rPr lang="de-DE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Beruf.</a:t>
            </a:r>
            <a:endParaRPr lang="de-DE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platzhalter 3"/>
          <p:cNvSpPr txBox="1">
            <a:spLocks/>
          </p:cNvSpPr>
          <p:nvPr/>
        </p:nvSpPr>
        <p:spPr>
          <a:xfrm>
            <a:off x="1154952" y="2590800"/>
            <a:ext cx="4845797" cy="343408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dirty="0">
                <a:solidFill>
                  <a:schemeClr val="bg1"/>
                </a:solidFill>
              </a:rPr>
              <a:t>Die Vorteile</a:t>
            </a:r>
          </a:p>
          <a:p>
            <a:pPr lvl="0">
              <a:spcBef>
                <a:spcPts val="600"/>
              </a:spcBef>
            </a:pPr>
            <a:r>
              <a:rPr lang="de-DE" sz="1600" dirty="0">
                <a:solidFill>
                  <a:schemeClr val="bg1"/>
                </a:solidFill>
              </a:rPr>
              <a:t>Sicherer Arbeitsplatz</a:t>
            </a:r>
          </a:p>
          <a:p>
            <a:pPr lvl="0">
              <a:spcBef>
                <a:spcPts val="600"/>
              </a:spcBef>
            </a:pPr>
            <a:r>
              <a:rPr lang="de-DE" sz="1600" dirty="0">
                <a:solidFill>
                  <a:schemeClr val="bg1"/>
                </a:solidFill>
              </a:rPr>
              <a:t>Wechselnde Arbeitsaufgaben</a:t>
            </a:r>
          </a:p>
          <a:p>
            <a:pPr lvl="0">
              <a:spcBef>
                <a:spcPts val="600"/>
              </a:spcBef>
            </a:pPr>
            <a:r>
              <a:rPr lang="de-DE" sz="1600" dirty="0">
                <a:solidFill>
                  <a:schemeClr val="bg1"/>
                </a:solidFill>
              </a:rPr>
              <a:t>Mandanten aus unterschiedlichen Branchen</a:t>
            </a:r>
          </a:p>
          <a:p>
            <a:pPr lvl="0">
              <a:spcBef>
                <a:spcPts val="600"/>
              </a:spcBef>
            </a:pPr>
            <a:r>
              <a:rPr lang="de-DE" sz="1600" dirty="0">
                <a:solidFill>
                  <a:schemeClr val="bg1"/>
                </a:solidFill>
              </a:rPr>
              <a:t>Umgang mit Menschen</a:t>
            </a:r>
          </a:p>
          <a:p>
            <a:pPr lvl="0">
              <a:spcBef>
                <a:spcPts val="600"/>
              </a:spcBef>
            </a:pPr>
            <a:r>
              <a:rPr lang="de-DE" sz="1600" dirty="0">
                <a:solidFill>
                  <a:schemeClr val="bg1"/>
                </a:solidFill>
              </a:rPr>
              <a:t>Digitales Arbeiten</a:t>
            </a:r>
          </a:p>
          <a:p>
            <a:pPr lvl="0">
              <a:spcBef>
                <a:spcPts val="600"/>
              </a:spcBef>
            </a:pPr>
            <a:r>
              <a:rPr lang="de-DE" sz="1600" dirty="0">
                <a:solidFill>
                  <a:schemeClr val="bg1"/>
                </a:solidFill>
              </a:rPr>
              <a:t>Permanent Neues erfahren und dazulernen</a:t>
            </a:r>
          </a:p>
          <a:p>
            <a:pPr lvl="0">
              <a:spcBef>
                <a:spcPts val="600"/>
              </a:spcBef>
            </a:pPr>
            <a:r>
              <a:rPr lang="de-DE" sz="1600" dirty="0">
                <a:solidFill>
                  <a:schemeClr val="bg1"/>
                </a:solidFill>
              </a:rPr>
              <a:t>Beste Karrierechancen</a:t>
            </a:r>
          </a:p>
          <a:p>
            <a:pPr lvl="0">
              <a:spcBef>
                <a:spcPts val="600"/>
              </a:spcBef>
            </a:pPr>
            <a:r>
              <a:rPr lang="de-DE" sz="1600" dirty="0">
                <a:solidFill>
                  <a:schemeClr val="bg1"/>
                </a:solidFill>
              </a:rPr>
              <a:t>Gute Grundlage für BWL-Studium</a:t>
            </a:r>
          </a:p>
          <a:p>
            <a:pPr>
              <a:spcBef>
                <a:spcPts val="600"/>
              </a:spcBef>
            </a:pPr>
            <a:r>
              <a:rPr lang="de-DE" sz="1600" dirty="0">
                <a:solidFill>
                  <a:schemeClr val="bg1"/>
                </a:solidFill>
              </a:rPr>
              <a:t>Familienfreundlich durch </a:t>
            </a:r>
            <a:r>
              <a:rPr lang="de-DE" sz="1600" dirty="0" smtClean="0">
                <a:solidFill>
                  <a:schemeClr val="bg1"/>
                </a:solidFill>
              </a:rPr>
              <a:t>Homeoffice</a:t>
            </a:r>
            <a:endParaRPr lang="de-DE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12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0179" y="695325"/>
            <a:ext cx="4741021" cy="2283824"/>
          </a:xfrm>
        </p:spPr>
        <p:txBody>
          <a:bodyPr/>
          <a:lstStyle/>
          <a:p>
            <a:r>
              <a:rPr lang="de-DE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</a:t>
            </a:r>
            <a:r>
              <a:rPr lang="de-DE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as </a:t>
            </a:r>
            <a:r>
              <a:rPr lang="de-DE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spricht für diesen </a:t>
            </a:r>
            <a:r>
              <a:rPr lang="de-DE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Beruf.</a:t>
            </a:r>
            <a:endParaRPr lang="de-DE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platzhalter 3"/>
          <p:cNvSpPr txBox="1">
            <a:spLocks/>
          </p:cNvSpPr>
          <p:nvPr/>
        </p:nvSpPr>
        <p:spPr>
          <a:xfrm>
            <a:off x="1154952" y="2590800"/>
            <a:ext cx="4845797" cy="343408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sz="16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de-DE" sz="1600" dirty="0" smtClean="0">
                <a:solidFill>
                  <a:schemeClr val="bg1"/>
                </a:solidFill>
              </a:rPr>
              <a:t>Nach </a:t>
            </a:r>
            <a:r>
              <a:rPr lang="de-DE" sz="1600" dirty="0">
                <a:solidFill>
                  <a:schemeClr val="bg1"/>
                </a:solidFill>
              </a:rPr>
              <a:t>der Ausbildung</a:t>
            </a:r>
          </a:p>
          <a:p>
            <a:pPr lvl="0"/>
            <a:r>
              <a:rPr lang="de-DE" sz="1600" dirty="0">
                <a:solidFill>
                  <a:schemeClr val="bg1"/>
                </a:solidFill>
              </a:rPr>
              <a:t>90 % aller Absolventen verbleiben im steuerberatenden Beruf.</a:t>
            </a:r>
          </a:p>
          <a:p>
            <a:pPr lvl="0"/>
            <a:r>
              <a:rPr lang="de-DE" sz="1600" dirty="0">
                <a:solidFill>
                  <a:schemeClr val="bg1"/>
                </a:solidFill>
              </a:rPr>
              <a:t>63 % werden vom Ausbildungsbetrieb übernommen.</a:t>
            </a:r>
          </a:p>
          <a:p>
            <a:pPr lvl="0"/>
            <a:r>
              <a:rPr lang="de-DE" sz="1600" dirty="0">
                <a:solidFill>
                  <a:schemeClr val="bg1"/>
                </a:solidFill>
              </a:rPr>
              <a:t>27 % wechseln in eine andere Steuerkanzlei.</a:t>
            </a:r>
          </a:p>
          <a:p>
            <a:pPr marL="0" indent="0">
              <a:buNone/>
            </a:pPr>
            <a:endParaRPr lang="de-DE" sz="14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de-DE" sz="1400" dirty="0" smtClean="0">
                <a:solidFill>
                  <a:schemeClr val="bg1"/>
                </a:solidFill>
              </a:rPr>
              <a:t>Quelle</a:t>
            </a:r>
            <a:r>
              <a:rPr lang="de-DE" sz="1400" dirty="0">
                <a:solidFill>
                  <a:schemeClr val="bg1"/>
                </a:solidFill>
              </a:rPr>
              <a:t>: mehrjährige Durchschnittswerte aus Absolventenbefragungen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278" y="962025"/>
            <a:ext cx="4900944" cy="4890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70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956" y="1350644"/>
            <a:ext cx="8825658" cy="4964432"/>
          </a:xfrm>
          <a:prstGeom prst="rect">
            <a:avLst/>
          </a:prstGeom>
        </p:spPr>
      </p:pic>
      <p:sp>
        <p:nvSpPr>
          <p:cNvPr id="6" name="Untertitel 5"/>
          <p:cNvSpPr>
            <a:spLocks noGrp="1"/>
          </p:cNvSpPr>
          <p:nvPr>
            <p:ph type="subTitle" idx="1"/>
          </p:nvPr>
        </p:nvSpPr>
        <p:spPr>
          <a:xfrm>
            <a:off x="1154956" y="611143"/>
            <a:ext cx="8825658" cy="739501"/>
          </a:xfrm>
        </p:spPr>
        <p:txBody>
          <a:bodyPr>
            <a:normAutofit/>
          </a:bodyPr>
          <a:lstStyle/>
          <a:p>
            <a:r>
              <a:rPr lang="de-DE" sz="4000" cap="none" dirty="0" smtClean="0"/>
              <a:t>Karrierechancen </a:t>
            </a:r>
            <a:r>
              <a:rPr lang="de-DE" sz="4000" cap="none" dirty="0"/>
              <a:t>im Überblick</a:t>
            </a:r>
          </a:p>
        </p:txBody>
      </p:sp>
    </p:spTree>
    <p:extLst>
      <p:ext uri="{BB962C8B-B14F-4D97-AF65-F5344CB8AC3E}">
        <p14:creationId xmlns:p14="http://schemas.microsoft.com/office/powerpoint/2010/main" val="54160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32"/>
          <a:stretch/>
        </p:blipFill>
        <p:spPr>
          <a:xfrm>
            <a:off x="6953282" y="1526516"/>
            <a:ext cx="3872992" cy="315137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0179" y="695325"/>
            <a:ext cx="4741021" cy="2283824"/>
          </a:xfrm>
        </p:spPr>
        <p:txBody>
          <a:bodyPr/>
          <a:lstStyle/>
          <a:p>
            <a:r>
              <a:rPr lang="de-DE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So </a:t>
            </a:r>
            <a:r>
              <a:rPr lang="de-DE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findest Du einen Platz:</a:t>
            </a:r>
          </a:p>
        </p:txBody>
      </p:sp>
      <p:sp>
        <p:nvSpPr>
          <p:cNvPr id="7" name="Textplatzhalter 2"/>
          <p:cNvSpPr>
            <a:spLocks noGrp="1"/>
          </p:cNvSpPr>
          <p:nvPr>
            <p:ph type="body" idx="1"/>
          </p:nvPr>
        </p:nvSpPr>
        <p:spPr>
          <a:xfrm>
            <a:off x="6953282" y="4677894"/>
            <a:ext cx="3757545" cy="2283824"/>
          </a:xfrm>
        </p:spPr>
        <p:txBody>
          <a:bodyPr anchor="t">
            <a:normAutofit/>
          </a:bodyPr>
          <a:lstStyle/>
          <a:p>
            <a:r>
              <a:rPr lang="de-DE" sz="1600" cap="none" dirty="0">
                <a:solidFill>
                  <a:schemeClr val="accent1"/>
                </a:solidFill>
              </a:rPr>
              <a:t>Informiere Dich online oder kontaktiere die </a:t>
            </a:r>
            <a:r>
              <a:rPr lang="de-DE" sz="1600" cap="none" dirty="0" smtClean="0">
                <a:solidFill>
                  <a:schemeClr val="accent1"/>
                </a:solidFill>
              </a:rPr>
              <a:t>Mitarbeiterinnen der Steuerberaterkammer </a:t>
            </a:r>
            <a:r>
              <a:rPr lang="de-DE" sz="1600" cap="none" dirty="0">
                <a:solidFill>
                  <a:schemeClr val="accent1"/>
                </a:solidFill>
              </a:rPr>
              <a:t>Sachsen:</a:t>
            </a:r>
          </a:p>
          <a:p>
            <a:r>
              <a:rPr lang="de-DE" sz="1600" cap="none" dirty="0" smtClean="0">
                <a:solidFill>
                  <a:schemeClr val="accent1"/>
                </a:solidFill>
              </a:rPr>
              <a:t>0341 </a:t>
            </a:r>
            <a:r>
              <a:rPr lang="de-DE" sz="1600" cap="none" dirty="0">
                <a:solidFill>
                  <a:schemeClr val="accent1"/>
                </a:solidFill>
              </a:rPr>
              <a:t>56336-34 /-35</a:t>
            </a:r>
          </a:p>
          <a:p>
            <a:r>
              <a:rPr lang="de-DE" sz="1600" cap="none" dirty="0" smtClean="0">
                <a:solidFill>
                  <a:schemeClr val="accent1"/>
                </a:solidFill>
              </a:rPr>
              <a:t>meinefragen@sbk-sachsen.de</a:t>
            </a:r>
            <a:endParaRPr lang="de-DE" sz="1600" cap="none" dirty="0">
              <a:solidFill>
                <a:schemeClr val="accent1"/>
              </a:solidFill>
            </a:endParaRPr>
          </a:p>
        </p:txBody>
      </p:sp>
      <p:sp>
        <p:nvSpPr>
          <p:cNvPr id="5" name="Textplatzhalter 3"/>
          <p:cNvSpPr txBox="1">
            <a:spLocks/>
          </p:cNvSpPr>
          <p:nvPr/>
        </p:nvSpPr>
        <p:spPr>
          <a:xfrm>
            <a:off x="1154952" y="2590800"/>
            <a:ext cx="4845797" cy="343408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sz="1600" dirty="0" smtClean="0">
              <a:solidFill>
                <a:schemeClr val="bg1"/>
              </a:solidFill>
            </a:endParaRPr>
          </a:p>
          <a:p>
            <a:r>
              <a:rPr lang="de-DE" sz="1600" dirty="0" smtClean="0">
                <a:solidFill>
                  <a:schemeClr val="bg1"/>
                </a:solidFill>
              </a:rPr>
              <a:t>Ausbildungs- </a:t>
            </a:r>
            <a:r>
              <a:rPr lang="de-DE" sz="1600" dirty="0">
                <a:solidFill>
                  <a:schemeClr val="bg1"/>
                </a:solidFill>
              </a:rPr>
              <a:t>und Praktikumsbörse auf </a:t>
            </a:r>
            <a:r>
              <a:rPr lang="de-DE" sz="1600" dirty="0">
                <a:solidFill>
                  <a:schemeClr val="bg1"/>
                </a:solidFill>
                <a:hlinkClick r:id="rId3"/>
              </a:rPr>
              <a:t>SteuerDeineKarriere.de</a:t>
            </a:r>
            <a:endParaRPr lang="de-DE" sz="1600" dirty="0">
              <a:solidFill>
                <a:schemeClr val="bg1"/>
              </a:solidFill>
            </a:endParaRPr>
          </a:p>
          <a:p>
            <a:pPr lvl="0"/>
            <a:r>
              <a:rPr lang="de-DE" sz="1600" dirty="0" smtClean="0">
                <a:solidFill>
                  <a:schemeClr val="bg1"/>
                </a:solidFill>
              </a:rPr>
              <a:t>Besuche </a:t>
            </a:r>
            <a:r>
              <a:rPr lang="de-DE" sz="1600" dirty="0">
                <a:solidFill>
                  <a:schemeClr val="bg1"/>
                </a:solidFill>
              </a:rPr>
              <a:t>Berufsinformationsevents und </a:t>
            </a:r>
            <a:r>
              <a:rPr lang="de-DE" sz="1600" dirty="0" smtClean="0">
                <a:solidFill>
                  <a:schemeClr val="bg1"/>
                </a:solidFill>
              </a:rPr>
              <a:t>Messen.</a:t>
            </a:r>
            <a:endParaRPr lang="de-DE" sz="1600" dirty="0">
              <a:solidFill>
                <a:schemeClr val="bg1"/>
              </a:solidFill>
            </a:endParaRPr>
          </a:p>
          <a:p>
            <a:pPr lvl="0"/>
            <a:r>
              <a:rPr lang="de-DE" sz="1600" dirty="0">
                <a:solidFill>
                  <a:schemeClr val="bg1"/>
                </a:solidFill>
              </a:rPr>
              <a:t>Frage bei der Steuerberaterkammer </a:t>
            </a:r>
            <a:r>
              <a:rPr lang="de-DE" sz="1600" dirty="0" smtClean="0">
                <a:solidFill>
                  <a:schemeClr val="bg1"/>
                </a:solidFill>
              </a:rPr>
              <a:t>Sachsen.</a:t>
            </a:r>
            <a:endParaRPr lang="de-DE" sz="1600" dirty="0">
              <a:solidFill>
                <a:schemeClr val="bg1"/>
              </a:solidFill>
            </a:endParaRPr>
          </a:p>
          <a:p>
            <a:pPr lvl="0"/>
            <a:r>
              <a:rPr lang="de-DE" sz="1600" dirty="0">
                <a:solidFill>
                  <a:schemeClr val="bg1"/>
                </a:solidFill>
              </a:rPr>
              <a:t>Informiere Dich bei der Agentur für </a:t>
            </a:r>
            <a:r>
              <a:rPr lang="de-DE" sz="1600" dirty="0" smtClean="0">
                <a:solidFill>
                  <a:schemeClr val="bg1"/>
                </a:solidFill>
              </a:rPr>
              <a:t>Arbeit.</a:t>
            </a:r>
            <a:endParaRPr lang="de-DE" sz="1600" dirty="0">
              <a:solidFill>
                <a:schemeClr val="bg1"/>
              </a:solidFill>
            </a:endParaRPr>
          </a:p>
          <a:p>
            <a:pPr lvl="0"/>
            <a:r>
              <a:rPr lang="de-DE" sz="1600" dirty="0">
                <a:solidFill>
                  <a:schemeClr val="bg1"/>
                </a:solidFill>
              </a:rPr>
              <a:t>Alternative: Bewirb Dich initiativ.</a:t>
            </a:r>
          </a:p>
        </p:txBody>
      </p:sp>
    </p:spTree>
    <p:extLst>
      <p:ext uri="{BB962C8B-B14F-4D97-AF65-F5344CB8AC3E}">
        <p14:creationId xmlns:p14="http://schemas.microsoft.com/office/powerpoint/2010/main" val="376353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Welche </a:t>
            </a:r>
            <a:r>
              <a:rPr lang="de-DE" dirty="0"/>
              <a:t>Steuern gibt es</a:t>
            </a:r>
            <a:r>
              <a:rPr lang="de-DE" dirty="0" smtClean="0"/>
              <a:t>?</a:t>
            </a:r>
            <a:endParaRPr lang="de-DE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8856795"/>
              </p:ext>
            </p:extLst>
          </p:nvPr>
        </p:nvGraphicFramePr>
        <p:xfrm>
          <a:off x="523875" y="2603499"/>
          <a:ext cx="10734675" cy="39480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6935"/>
                <a:gridCol w="2146935"/>
                <a:gridCol w="2146935"/>
                <a:gridCol w="2146935"/>
                <a:gridCol w="2146935"/>
              </a:tblGrid>
              <a:tr h="478897">
                <a:tc>
                  <a:txBody>
                    <a:bodyPr/>
                    <a:lstStyle/>
                    <a:p>
                      <a:r>
                        <a:rPr lang="de-DE" sz="1600" dirty="0"/>
                        <a:t>Besitzsteuern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Verkehrssteuern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Verbrauchssteuern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Realsteuern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Zölle</a:t>
                      </a:r>
                    </a:p>
                  </a:txBody>
                  <a:tcPr marL="137160" marR="137160" marT="137160" marB="137160"/>
                </a:tc>
              </a:tr>
              <a:tr h="1692539">
                <a:tc>
                  <a:txBody>
                    <a:bodyPr/>
                    <a:lstStyle/>
                    <a:p>
                      <a:r>
                        <a:rPr lang="de-DE" sz="1600" dirty="0"/>
                        <a:t>knüpfen an Einkommen, Ertrag oder Vermögen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knüpfen an Rechtsgeschäfte an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knüpfen an Verbrauch von Gütern </a:t>
                      </a:r>
                      <a:r>
                        <a:rPr lang="de-DE" sz="1600" dirty="0" smtClean="0"/>
                        <a:t>an</a:t>
                      </a:r>
                      <a:endParaRPr lang="de-DE" sz="1600" dirty="0"/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besteuern tatsächliche oder unterstellte Ertragskraft von Objekten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knüpfen an Grenzübertritt an</a:t>
                      </a:r>
                    </a:p>
                  </a:txBody>
                  <a:tcPr marL="137160" marR="137160" marT="137160" marB="137160"/>
                </a:tc>
              </a:tr>
              <a:tr h="1692539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de-DE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Einkommen-steuer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de-DE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Körperschaft-steuer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de-DE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Erbschafts-steuer</a:t>
                      </a:r>
                      <a:endParaRPr lang="de-DE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600" dirty="0" smtClean="0"/>
                        <a:t>Umsatzsteuer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600" dirty="0" smtClean="0"/>
                        <a:t>Grunderwerb-steuer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600" dirty="0" smtClean="0"/>
                        <a:t>Versicherungs-steuer</a:t>
                      </a:r>
                      <a:endParaRPr lang="de-DE" sz="1600" dirty="0"/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600" dirty="0" smtClean="0"/>
                        <a:t>Tabaksteuer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600" dirty="0" smtClean="0"/>
                        <a:t>Mineralölsteuer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de-DE" sz="1600" dirty="0" smtClean="0"/>
                        <a:t>Biersteuer</a:t>
                      </a:r>
                      <a:endParaRPr lang="de-DE" sz="1600" dirty="0"/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dirty="0" smtClean="0"/>
                        <a:t>Gewerbesteuer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DE" sz="1600" dirty="0" smtClean="0"/>
                        <a:t>Grundsteuer</a:t>
                      </a:r>
                      <a:endParaRPr lang="de-DE" sz="1600" dirty="0"/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 marL="137160" marR="137160" marT="137160" marB="13716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533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812667"/>
              </p:ext>
            </p:extLst>
          </p:nvPr>
        </p:nvGraphicFramePr>
        <p:xfrm>
          <a:off x="799376" y="2489200"/>
          <a:ext cx="10897323" cy="3816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20224"/>
                <a:gridCol w="1019175"/>
                <a:gridCol w="6257924"/>
              </a:tblGrid>
              <a:tr h="76320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Steuern können danach unterschieden werden, wer sie entrichtet. Direkte</a:t>
                      </a:r>
                      <a:r>
                        <a:rPr lang="de-DE" sz="1200" baseline="0" dirty="0" smtClean="0"/>
                        <a:t> Steuern werden direkt beim Steuerpflichtigen erhoben. Bei den indirekten Steuern ist der Steuerträger vom Steuerschuldner personenverschieden.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6320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Steuern, die sich auf Einkommen oder Vermögen beziehen, werden Besitzsteuern genannt. Dazu gehören zum Beispiel</a:t>
                      </a:r>
                      <a:r>
                        <a:rPr lang="de-DE" sz="1200" baseline="0" dirty="0" smtClean="0"/>
                        <a:t> die Einkommen- und Gewerbesteuer.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6320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Steuern im Rechts- und Wirtschaftsverkehr bezeichnet man als </a:t>
                      </a:r>
                      <a:r>
                        <a:rPr lang="de-DE" sz="1200" dirty="0" err="1" smtClean="0"/>
                        <a:t>Verkehrsteuern</a:t>
                      </a:r>
                      <a:r>
                        <a:rPr lang="de-DE" sz="1200" dirty="0" smtClean="0"/>
                        <a:t>. Dazu zählen unter anderem die Umsatz- und die Kraftfahrzeugsteuer.</a:t>
                      </a:r>
                      <a:endParaRPr lang="de-DE" sz="12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6320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Ertragsteuern richten sich danach,</a:t>
                      </a:r>
                      <a:r>
                        <a:rPr lang="de-DE" sz="1200" baseline="0" dirty="0" smtClean="0"/>
                        <a:t> wer (Bund/Länder/Kommunen) die Einnahmen erhält.</a:t>
                      </a:r>
                      <a:endParaRPr lang="de-DE" sz="12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6320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Verbrauchsteuern belasten den Gebrauch</a:t>
                      </a:r>
                      <a:r>
                        <a:rPr lang="de-DE" sz="1200" baseline="0" dirty="0" smtClean="0"/>
                        <a:t> oder Verbrauch bestimmter Waren. Dazu gehören zum Beispiel die Kaffee- und Tabaksteuer.</a:t>
                      </a:r>
                      <a:endParaRPr lang="de-DE" sz="12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Steuerunterteilungen in Deutschland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43060" y="5585003"/>
            <a:ext cx="3417045" cy="6921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de-DE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Verbrauchsteuern</a:t>
            </a:r>
          </a:p>
        </p:txBody>
      </p:sp>
      <p:sp>
        <p:nvSpPr>
          <p:cNvPr id="5" name="Inhaltsplatzhalter 2"/>
          <p:cNvSpPr txBox="1">
            <a:spLocks/>
          </p:cNvSpPr>
          <p:nvPr/>
        </p:nvSpPr>
        <p:spPr>
          <a:xfrm>
            <a:off x="6488954" y="2892425"/>
            <a:ext cx="3836146" cy="577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endParaRPr lang="de-DE" dirty="0" smtClean="0"/>
          </a:p>
        </p:txBody>
      </p:sp>
      <p:sp>
        <p:nvSpPr>
          <p:cNvPr id="11" name="Inhaltsplatzhalter 2"/>
          <p:cNvSpPr txBox="1">
            <a:spLocks/>
          </p:cNvSpPr>
          <p:nvPr/>
        </p:nvSpPr>
        <p:spPr>
          <a:xfrm>
            <a:off x="843060" y="4836231"/>
            <a:ext cx="3417045" cy="692150"/>
          </a:xfrm>
          <a:prstGeom prst="roundRect">
            <a:avLst/>
          </a:prstGeom>
          <a:solidFill>
            <a:srgbClr val="FFC000"/>
          </a:solidFill>
          <a:ln w="19050" cap="rnd" cmpd="sng" algn="ctr">
            <a:solidFill>
              <a:srgbClr val="FFC000"/>
            </a:solidFill>
            <a:prstDash val="solid"/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de-DE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Ertragsteuern</a:t>
            </a:r>
          </a:p>
        </p:txBody>
      </p:sp>
      <p:sp>
        <p:nvSpPr>
          <p:cNvPr id="12" name="Inhaltsplatzhalter 2"/>
          <p:cNvSpPr txBox="1">
            <a:spLocks/>
          </p:cNvSpPr>
          <p:nvPr/>
        </p:nvSpPr>
        <p:spPr>
          <a:xfrm>
            <a:off x="843060" y="4068587"/>
            <a:ext cx="3417045" cy="692150"/>
          </a:xfrm>
          <a:prstGeom prst="roundRect">
            <a:avLst/>
          </a:prstGeom>
          <a:solidFill>
            <a:srgbClr val="92D050"/>
          </a:solidFill>
          <a:ln w="19050" cap="rnd" cmpd="sng" algn="ctr">
            <a:solidFill>
              <a:srgbClr val="92D050"/>
            </a:solidFill>
            <a:prstDash val="solid"/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de-DE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Verkehrsteuern</a:t>
            </a:r>
            <a:endParaRPr lang="de-DE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Inhaltsplatzhalter 2"/>
          <p:cNvSpPr txBox="1">
            <a:spLocks/>
          </p:cNvSpPr>
          <p:nvPr/>
        </p:nvSpPr>
        <p:spPr>
          <a:xfrm>
            <a:off x="843060" y="2530124"/>
            <a:ext cx="3417045" cy="692150"/>
          </a:xfrm>
          <a:prstGeom prst="roundRect">
            <a:avLst/>
          </a:prstGeom>
          <a:solidFill>
            <a:srgbClr val="00B0F0"/>
          </a:solidFill>
          <a:ln w="19050" cap="rnd" cmpd="sng" algn="ctr">
            <a:solidFill>
              <a:srgbClr val="00B0F0"/>
            </a:solidFill>
            <a:prstDash val="solid"/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de-DE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Direkte und</a:t>
            </a:r>
            <a:br>
              <a:rPr lang="de-DE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de-DE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Indirekte Steuern</a:t>
            </a:r>
          </a:p>
        </p:txBody>
      </p:sp>
      <p:sp>
        <p:nvSpPr>
          <p:cNvPr id="14" name="Inhaltsplatzhalter 2"/>
          <p:cNvSpPr txBox="1">
            <a:spLocks/>
          </p:cNvSpPr>
          <p:nvPr/>
        </p:nvSpPr>
        <p:spPr>
          <a:xfrm>
            <a:off x="843059" y="3300943"/>
            <a:ext cx="3417045" cy="692150"/>
          </a:xfrm>
          <a:prstGeom prst="roundRect">
            <a:avLst/>
          </a:prstGeom>
          <a:solidFill>
            <a:srgbClr val="FF0000"/>
          </a:solidFill>
          <a:ln w="19050" cap="rnd" cmpd="sng" algn="ctr">
            <a:solidFill>
              <a:srgbClr val="FF0000"/>
            </a:solidFill>
            <a:prstDash val="solid"/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de-DE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Besitzsteuern</a:t>
            </a:r>
          </a:p>
        </p:txBody>
      </p:sp>
      <p:sp>
        <p:nvSpPr>
          <p:cNvPr id="17" name="Pfeil nach rechts 16"/>
          <p:cNvSpPr/>
          <p:nvPr/>
        </p:nvSpPr>
        <p:spPr>
          <a:xfrm>
            <a:off x="4562474" y="2666823"/>
            <a:ext cx="752475" cy="428625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Pfeil nach rechts 17"/>
          <p:cNvSpPr/>
          <p:nvPr/>
        </p:nvSpPr>
        <p:spPr>
          <a:xfrm>
            <a:off x="4562474" y="3438348"/>
            <a:ext cx="752475" cy="42862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Pfeil nach rechts 18"/>
          <p:cNvSpPr/>
          <p:nvPr/>
        </p:nvSpPr>
        <p:spPr>
          <a:xfrm>
            <a:off x="4562475" y="4182887"/>
            <a:ext cx="752475" cy="428625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Pfeil nach rechts 19"/>
          <p:cNvSpPr/>
          <p:nvPr/>
        </p:nvSpPr>
        <p:spPr>
          <a:xfrm>
            <a:off x="4562475" y="4967993"/>
            <a:ext cx="752475" cy="428625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Pfeil nach rechts 20"/>
          <p:cNvSpPr/>
          <p:nvPr/>
        </p:nvSpPr>
        <p:spPr>
          <a:xfrm>
            <a:off x="4605337" y="5716765"/>
            <a:ext cx="752475" cy="42862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875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TOP 10 skurrile Steuern in Deutschland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587626" y="2259324"/>
            <a:ext cx="360500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solidFill>
                  <a:schemeClr val="accent6">
                    <a:lumMod val="75000"/>
                  </a:schemeClr>
                </a:solidFill>
              </a:rPr>
              <a:t>Sektsteuer</a:t>
            </a:r>
          </a:p>
          <a:p>
            <a:r>
              <a:rPr lang="de-DE" sz="1100" dirty="0" smtClean="0"/>
              <a:t>Seit 1902 erhobene Luxussteuer auf sekthaltige Getränke - auch als Schaumweinsteuer bekannt.</a:t>
            </a:r>
            <a:endParaRPr lang="de-DE" sz="1100" dirty="0"/>
          </a:p>
        </p:txBody>
      </p:sp>
      <p:sp>
        <p:nvSpPr>
          <p:cNvPr id="6" name="Textfeld 5"/>
          <p:cNvSpPr txBox="1"/>
          <p:nvPr/>
        </p:nvSpPr>
        <p:spPr>
          <a:xfrm>
            <a:off x="569105" y="3190681"/>
            <a:ext cx="360025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accent6">
                    <a:lumMod val="75000"/>
                  </a:schemeClr>
                </a:solidFill>
              </a:rPr>
              <a:t>Biersteuer</a:t>
            </a:r>
          </a:p>
          <a:p>
            <a:r>
              <a:rPr lang="de-DE" sz="1100" dirty="0"/>
              <a:t>E</a:t>
            </a:r>
            <a:r>
              <a:rPr lang="de-DE" sz="1100" dirty="0" smtClean="0"/>
              <a:t>ine der ältesten Steuern auf Verbrauchsgüter für Brauereien und Importeure.</a:t>
            </a:r>
            <a:endParaRPr lang="de-DE" sz="1100" dirty="0"/>
          </a:p>
        </p:txBody>
      </p:sp>
      <p:sp>
        <p:nvSpPr>
          <p:cNvPr id="7" name="Textfeld 6"/>
          <p:cNvSpPr txBox="1"/>
          <p:nvPr/>
        </p:nvSpPr>
        <p:spPr>
          <a:xfrm>
            <a:off x="662961" y="3867971"/>
            <a:ext cx="3605011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accent6">
                    <a:lumMod val="75000"/>
                  </a:schemeClr>
                </a:solidFill>
              </a:rPr>
              <a:t>Bräunungssteuer</a:t>
            </a:r>
          </a:p>
          <a:p>
            <a:r>
              <a:rPr lang="de-DE" sz="1100" dirty="0" smtClean="0"/>
              <a:t>Von </a:t>
            </a:r>
            <a:r>
              <a:rPr lang="de-DE" sz="1100" dirty="0"/>
              <a:t>der Stadt Essen </a:t>
            </a:r>
            <a:r>
              <a:rPr lang="de-DE" sz="1100" dirty="0" smtClean="0"/>
              <a:t>eingeführte Steuer; </a:t>
            </a:r>
            <a:r>
              <a:rPr lang="de-DE" sz="1100" dirty="0"/>
              <a:t>gilt für alle </a:t>
            </a:r>
            <a:r>
              <a:rPr lang="de-DE" sz="1100" dirty="0" smtClean="0"/>
              <a:t>gewerblichen </a:t>
            </a:r>
            <a:r>
              <a:rPr lang="de-DE" sz="1100" dirty="0"/>
              <a:t>Solarien, Sonnenbäder </a:t>
            </a:r>
            <a:r>
              <a:rPr lang="de-DE" sz="1100" dirty="0" smtClean="0"/>
              <a:t>u. ä., wird </a:t>
            </a:r>
            <a:r>
              <a:rPr lang="de-DE" sz="1100" dirty="0"/>
              <a:t>monatlich pro Gerät ausgelöst</a:t>
            </a:r>
            <a:r>
              <a:rPr lang="de-DE" sz="1100" dirty="0" smtClean="0"/>
              <a:t>.</a:t>
            </a:r>
            <a:endParaRPr lang="de-DE" sz="1100" dirty="0"/>
          </a:p>
        </p:txBody>
      </p:sp>
      <p:sp>
        <p:nvSpPr>
          <p:cNvPr id="8" name="Textfeld 7"/>
          <p:cNvSpPr txBox="1"/>
          <p:nvPr/>
        </p:nvSpPr>
        <p:spPr>
          <a:xfrm>
            <a:off x="870121" y="4857183"/>
            <a:ext cx="359469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accent6">
                    <a:lumMod val="75000"/>
                  </a:schemeClr>
                </a:solidFill>
              </a:rPr>
              <a:t>Sexsteuer</a:t>
            </a:r>
          </a:p>
          <a:p>
            <a:r>
              <a:rPr lang="de-DE" sz="1100" dirty="0" smtClean="0"/>
              <a:t>2004 von der Stadt Köln eingeführte Sexsteuer wird monatlich pro Prostituierte fällig.</a:t>
            </a:r>
            <a:endParaRPr lang="de-DE" sz="1100" dirty="0"/>
          </a:p>
        </p:txBody>
      </p:sp>
      <p:sp>
        <p:nvSpPr>
          <p:cNvPr id="9" name="Textfeld 8"/>
          <p:cNvSpPr txBox="1"/>
          <p:nvPr/>
        </p:nvSpPr>
        <p:spPr>
          <a:xfrm>
            <a:off x="1144634" y="5587634"/>
            <a:ext cx="3594691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accent6">
                    <a:lumMod val="75000"/>
                  </a:schemeClr>
                </a:solidFill>
              </a:rPr>
              <a:t>Lotteriesteuer</a:t>
            </a:r>
          </a:p>
          <a:p>
            <a:r>
              <a:rPr lang="de-DE" sz="1100" dirty="0" smtClean="0"/>
              <a:t>Abgabe für Lottoeinsätze, Sport- und Pferdewetten (20 % pro Lottoeinsatz gehen an den Staat, 16 % bei Sport- und Pferdewetten).</a:t>
            </a:r>
            <a:endParaRPr lang="de-DE" sz="1100" dirty="0"/>
          </a:p>
        </p:txBody>
      </p:sp>
      <p:sp>
        <p:nvSpPr>
          <p:cNvPr id="10" name="Textfeld 9"/>
          <p:cNvSpPr txBox="1"/>
          <p:nvPr/>
        </p:nvSpPr>
        <p:spPr>
          <a:xfrm>
            <a:off x="6868542" y="5874082"/>
            <a:ext cx="352221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solidFill>
                  <a:schemeClr val="accent6">
                    <a:lumMod val="75000"/>
                  </a:schemeClr>
                </a:solidFill>
              </a:rPr>
              <a:t>Bettensteuer</a:t>
            </a:r>
          </a:p>
          <a:p>
            <a:r>
              <a:rPr lang="de-DE" sz="1100" dirty="0" smtClean="0"/>
              <a:t>2004 erstmalig in Köln für Hotels und Pensionen erhoben.</a:t>
            </a:r>
            <a:endParaRPr lang="de-DE" sz="1100" dirty="0"/>
          </a:p>
        </p:txBody>
      </p:sp>
      <p:sp>
        <p:nvSpPr>
          <p:cNvPr id="11" name="Textfeld 10"/>
          <p:cNvSpPr txBox="1"/>
          <p:nvPr/>
        </p:nvSpPr>
        <p:spPr>
          <a:xfrm>
            <a:off x="7371331" y="4857182"/>
            <a:ext cx="3048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accent6">
                    <a:lumMod val="75000"/>
                  </a:schemeClr>
                </a:solidFill>
              </a:rPr>
              <a:t>Kaffeesteuer</a:t>
            </a:r>
          </a:p>
          <a:p>
            <a:r>
              <a:rPr lang="de-DE" sz="1100" dirty="0" smtClean="0"/>
              <a:t>1949 eingeführt, gehört zu wichtigsten Abgaben überhaupt.</a:t>
            </a:r>
            <a:endParaRPr lang="de-DE" sz="1100" dirty="0"/>
          </a:p>
        </p:txBody>
      </p:sp>
      <p:sp>
        <p:nvSpPr>
          <p:cNvPr id="12" name="Textfeld 11"/>
          <p:cNvSpPr txBox="1"/>
          <p:nvPr/>
        </p:nvSpPr>
        <p:spPr>
          <a:xfrm>
            <a:off x="7661197" y="3984220"/>
            <a:ext cx="337185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accent6">
                    <a:lumMod val="75000"/>
                  </a:schemeClr>
                </a:solidFill>
              </a:rPr>
              <a:t>Kinosteuer</a:t>
            </a:r>
          </a:p>
          <a:p>
            <a:r>
              <a:rPr lang="de-DE" sz="1100" dirty="0" smtClean="0"/>
              <a:t>Vergnügungssteuer; wird auf die Vorführung von Filmen erhoben.</a:t>
            </a:r>
            <a:endParaRPr lang="de-DE" sz="1100" dirty="0"/>
          </a:p>
        </p:txBody>
      </p:sp>
      <p:sp>
        <p:nvSpPr>
          <p:cNvPr id="13" name="Textfeld 12"/>
          <p:cNvSpPr txBox="1"/>
          <p:nvPr/>
        </p:nvSpPr>
        <p:spPr>
          <a:xfrm>
            <a:off x="7936871" y="3066023"/>
            <a:ext cx="353145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accent6">
                    <a:lumMod val="75000"/>
                  </a:schemeClr>
                </a:solidFill>
              </a:rPr>
              <a:t>Glücksspielsteuer</a:t>
            </a:r>
          </a:p>
          <a:p>
            <a:r>
              <a:rPr lang="de-DE" sz="1100" dirty="0" smtClean="0"/>
              <a:t>Vergnügungssteuer; der Fiskus profitiert vor allem von Abgaben auf Spielautomaten.</a:t>
            </a:r>
            <a:endParaRPr lang="de-DE" sz="1100" dirty="0"/>
          </a:p>
        </p:txBody>
      </p:sp>
      <p:sp>
        <p:nvSpPr>
          <p:cNvPr id="14" name="Textfeld 13"/>
          <p:cNvSpPr txBox="1"/>
          <p:nvPr/>
        </p:nvSpPr>
        <p:spPr>
          <a:xfrm>
            <a:off x="7934325" y="2286413"/>
            <a:ext cx="370522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accent6">
                    <a:lumMod val="75000"/>
                  </a:schemeClr>
                </a:solidFill>
              </a:rPr>
              <a:t>Tanzsteuer</a:t>
            </a:r>
          </a:p>
          <a:p>
            <a:r>
              <a:rPr lang="de-DE" sz="1100" dirty="0" smtClean="0"/>
              <a:t>Vergnügungssteuer (Tanz, Kino, Glücksspiel); bezieht sich auf öffentliche Tanzveranstaltungen.</a:t>
            </a:r>
            <a:endParaRPr lang="de-DE" sz="11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074" y="5643541"/>
            <a:ext cx="755689" cy="558829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841" y="3381174"/>
            <a:ext cx="698536" cy="533427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301" y="3186651"/>
            <a:ext cx="723937" cy="546128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918" y="4935373"/>
            <a:ext cx="698536" cy="520727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2263" y="4051852"/>
            <a:ext cx="717587" cy="527077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178" y="5662126"/>
            <a:ext cx="704886" cy="546128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068" y="2442893"/>
            <a:ext cx="679485" cy="533427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683" y="4937476"/>
            <a:ext cx="692186" cy="527077"/>
          </a:xfrm>
          <a:prstGeom prst="rect">
            <a:avLst/>
          </a:prstGeom>
        </p:spPr>
      </p:pic>
      <p:pic>
        <p:nvPicPr>
          <p:cNvPr id="22" name="Grafik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972" y="4126180"/>
            <a:ext cx="673135" cy="527077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988" y="2360756"/>
            <a:ext cx="717587" cy="53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34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 smtClean="0"/>
              <a:t>Wie erkläre ich meine Steuern?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="" xmlns:a16="http://schemas.microsoft.com/office/drawing/2014/main" id="{37CFD405-8A36-497B-8095-D40842B8A1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3022" y="2351090"/>
            <a:ext cx="6665275" cy="450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99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103471" cy="706964"/>
          </a:xfrm>
        </p:spPr>
        <p:txBody>
          <a:bodyPr/>
          <a:lstStyle/>
          <a:p>
            <a:r>
              <a:rPr lang="de-DE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Ein sicherer Job: </a:t>
            </a:r>
            <a:r>
              <a:rPr lang="de-DE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Steuerfachangestelle</a:t>
            </a:r>
            <a:r>
              <a:rPr lang="de-DE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/-r</a:t>
            </a:r>
            <a:endParaRPr lang="de-DE" sz="37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Du arbeitest gern mit Menschen?</a:t>
            </a:r>
          </a:p>
          <a:p>
            <a:r>
              <a:rPr lang="de-DE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Interessierst Dich für Wirtschaft und Recht?</a:t>
            </a:r>
          </a:p>
          <a:p>
            <a:r>
              <a:rPr lang="de-DE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Bist analytisch und kannst gut mit Zahlen?</a:t>
            </a:r>
          </a:p>
          <a:p>
            <a:r>
              <a:rPr lang="de-DE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Entdecke den Job im Steuerbüro!</a:t>
            </a:r>
          </a:p>
          <a:p>
            <a:pPr lvl="0"/>
            <a:r>
              <a:rPr lang="de-DE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Erlebe Vielfalt und Perspektive!</a:t>
            </a:r>
          </a:p>
        </p:txBody>
      </p:sp>
    </p:spTree>
    <p:extLst>
      <p:ext uri="{BB962C8B-B14F-4D97-AF65-F5344CB8AC3E}">
        <p14:creationId xmlns:p14="http://schemas.microsoft.com/office/powerpoint/2010/main" val="130569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277" y="962024"/>
            <a:ext cx="4867275" cy="486727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0179" y="695325"/>
            <a:ext cx="4351025" cy="2283824"/>
          </a:xfrm>
        </p:spPr>
        <p:txBody>
          <a:bodyPr/>
          <a:lstStyle/>
          <a:p>
            <a:r>
              <a:rPr lang="de-DE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Büroarbeit </a:t>
            </a:r>
            <a:r>
              <a:rPr lang="de-DE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kann spannend </a:t>
            </a:r>
            <a:r>
              <a:rPr lang="de-DE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sein.</a:t>
            </a:r>
            <a:endParaRPr lang="de-DE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platzhalter 3"/>
          <p:cNvSpPr txBox="1">
            <a:spLocks/>
          </p:cNvSpPr>
          <p:nvPr/>
        </p:nvSpPr>
        <p:spPr>
          <a:xfrm>
            <a:off x="1154953" y="2447926"/>
            <a:ext cx="3845671" cy="3576954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de-DE" dirty="0" smtClean="0">
                <a:solidFill>
                  <a:schemeClr val="bg1"/>
                </a:solidFill>
              </a:rPr>
              <a:t>Du </a:t>
            </a:r>
            <a:r>
              <a:rPr lang="de-DE" dirty="0">
                <a:solidFill>
                  <a:schemeClr val="bg1"/>
                </a:solidFill>
              </a:rPr>
              <a:t>arbeitest in einer von über 1.000 sächsischen Steuerkanzleien.</a:t>
            </a:r>
          </a:p>
          <a:p>
            <a:endParaRPr lang="de-DE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de-DE" dirty="0">
                <a:solidFill>
                  <a:schemeClr val="bg1"/>
                </a:solidFill>
              </a:rPr>
              <a:t>Du unterstützt bei steuerlicher und betriebswirtschaftlicher Beratung.</a:t>
            </a:r>
          </a:p>
          <a:p>
            <a:endParaRPr lang="de-DE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de-DE" dirty="0">
                <a:solidFill>
                  <a:schemeClr val="bg1"/>
                </a:solidFill>
              </a:rPr>
              <a:t>Die Mandanten sind meist aus Industrie, Handel, Handwerk, Dienstleistungsunternehmen oder Freiberufler und Privatpersonen</a:t>
            </a:r>
            <a:r>
              <a:rPr lang="de-DE" dirty="0" smtClean="0">
                <a:solidFill>
                  <a:schemeClr val="bg1"/>
                </a:solidFill>
              </a:rPr>
              <a:t>.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15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277" y="962024"/>
            <a:ext cx="4867275" cy="486727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0179" y="695325"/>
            <a:ext cx="4351025" cy="2283824"/>
          </a:xfrm>
        </p:spPr>
        <p:txBody>
          <a:bodyPr/>
          <a:lstStyle/>
          <a:p>
            <a:r>
              <a:rPr lang="de-DE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Der Alltag</a:t>
            </a:r>
            <a:endParaRPr lang="de-DE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platzhalter 3"/>
          <p:cNvSpPr txBox="1">
            <a:spLocks/>
          </p:cNvSpPr>
          <p:nvPr/>
        </p:nvSpPr>
        <p:spPr>
          <a:xfrm>
            <a:off x="1154953" y="2447926"/>
            <a:ext cx="3845671" cy="357695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>
                <a:solidFill>
                  <a:schemeClr val="bg1"/>
                </a:solidFill>
              </a:rPr>
              <a:t>Du arbeitest im Team,</a:t>
            </a:r>
          </a:p>
          <a:p>
            <a:r>
              <a:rPr lang="de-DE" dirty="0">
                <a:solidFill>
                  <a:schemeClr val="bg1"/>
                </a:solidFill>
              </a:rPr>
              <a:t>h</a:t>
            </a:r>
            <a:r>
              <a:rPr lang="de-DE" dirty="0" smtClean="0">
                <a:solidFill>
                  <a:schemeClr val="bg1"/>
                </a:solidFill>
              </a:rPr>
              <a:t>ast Kontakt mit Menschen,</a:t>
            </a:r>
          </a:p>
          <a:p>
            <a:r>
              <a:rPr lang="de-DE" dirty="0" smtClean="0">
                <a:solidFill>
                  <a:schemeClr val="bg1"/>
                </a:solidFill>
              </a:rPr>
              <a:t>setzt dich mit den neuesten Gesetzen und Urteilen aus unterschiedlichen Wirtschaftsbereichen auseinander,</a:t>
            </a:r>
          </a:p>
          <a:p>
            <a:r>
              <a:rPr lang="de-DE" dirty="0">
                <a:solidFill>
                  <a:schemeClr val="bg1"/>
                </a:solidFill>
              </a:rPr>
              <a:t>n</a:t>
            </a:r>
            <a:r>
              <a:rPr lang="de-DE" dirty="0" smtClean="0">
                <a:solidFill>
                  <a:schemeClr val="bg1"/>
                </a:solidFill>
              </a:rPr>
              <a:t>utzt modernste Software,</a:t>
            </a:r>
          </a:p>
          <a:p>
            <a:r>
              <a:rPr lang="de-DE" dirty="0">
                <a:solidFill>
                  <a:schemeClr val="bg1"/>
                </a:solidFill>
              </a:rPr>
              <a:t>h</a:t>
            </a:r>
            <a:r>
              <a:rPr lang="de-DE" dirty="0" smtClean="0">
                <a:solidFill>
                  <a:schemeClr val="bg1"/>
                </a:solidFill>
              </a:rPr>
              <a:t>ast wechselnde Aufgaben,</a:t>
            </a:r>
          </a:p>
          <a:p>
            <a:r>
              <a:rPr lang="de-DE" dirty="0">
                <a:solidFill>
                  <a:schemeClr val="bg1"/>
                </a:solidFill>
              </a:rPr>
              <a:t>l</a:t>
            </a:r>
            <a:r>
              <a:rPr lang="de-DE" dirty="0" smtClean="0">
                <a:solidFill>
                  <a:schemeClr val="bg1"/>
                </a:solidFill>
              </a:rPr>
              <a:t>ernst ständig dazu.</a:t>
            </a:r>
          </a:p>
          <a:p>
            <a:endParaRPr lang="de-DE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36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0179" y="695325"/>
            <a:ext cx="4351025" cy="2283824"/>
          </a:xfrm>
        </p:spPr>
        <p:txBody>
          <a:bodyPr/>
          <a:lstStyle/>
          <a:p>
            <a:r>
              <a:rPr lang="de-DE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Deine Aufgaben</a:t>
            </a:r>
            <a:endParaRPr lang="de-DE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platzhalter 3"/>
          <p:cNvSpPr txBox="1">
            <a:spLocks/>
          </p:cNvSpPr>
          <p:nvPr/>
        </p:nvSpPr>
        <p:spPr>
          <a:xfrm>
            <a:off x="1154953" y="2447926"/>
            <a:ext cx="4083797" cy="357695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>
                <a:solidFill>
                  <a:schemeClr val="bg1"/>
                </a:solidFill>
              </a:rPr>
              <a:t>Erstellen der Finanzbuchführung</a:t>
            </a:r>
          </a:p>
          <a:p>
            <a:r>
              <a:rPr lang="de-DE" dirty="0" smtClean="0">
                <a:solidFill>
                  <a:schemeClr val="bg1"/>
                </a:solidFill>
              </a:rPr>
              <a:t>Erledigen der Lohn- und Gehaltsabrechnung</a:t>
            </a:r>
          </a:p>
          <a:p>
            <a:r>
              <a:rPr lang="de-DE" dirty="0" smtClean="0">
                <a:solidFill>
                  <a:schemeClr val="bg1"/>
                </a:solidFill>
              </a:rPr>
              <a:t>Bearbeiten von Steuererklärungen</a:t>
            </a:r>
          </a:p>
          <a:p>
            <a:r>
              <a:rPr lang="de-DE" dirty="0" smtClean="0">
                <a:solidFill>
                  <a:schemeClr val="bg1"/>
                </a:solidFill>
              </a:rPr>
              <a:t>Vorbereiten von Jahresabschlüssen</a:t>
            </a:r>
          </a:p>
          <a:p>
            <a:r>
              <a:rPr lang="de-DE" dirty="0" smtClean="0">
                <a:solidFill>
                  <a:schemeClr val="bg1"/>
                </a:solidFill>
              </a:rPr>
              <a:t>Prüfen von Steuerbescheiden</a:t>
            </a:r>
          </a:p>
          <a:p>
            <a:r>
              <a:rPr lang="de-DE" dirty="0">
                <a:solidFill>
                  <a:schemeClr val="bg1"/>
                </a:solidFill>
              </a:rPr>
              <a:t>Erteilen von Auskünften an </a:t>
            </a:r>
            <a:r>
              <a:rPr lang="de-DE" dirty="0" smtClean="0">
                <a:solidFill>
                  <a:schemeClr val="bg1"/>
                </a:solidFill>
              </a:rPr>
              <a:t>Mandanten erteilen u.v.m.</a:t>
            </a:r>
          </a:p>
          <a:p>
            <a:endParaRPr lang="de-DE" dirty="0" smtClean="0">
              <a:solidFill>
                <a:schemeClr val="bg1"/>
              </a:solidFill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278" y="962025"/>
            <a:ext cx="4900944" cy="4900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24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279" y="962026"/>
            <a:ext cx="4900944" cy="490094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0179" y="695325"/>
            <a:ext cx="4741021" cy="2283824"/>
          </a:xfrm>
        </p:spPr>
        <p:txBody>
          <a:bodyPr/>
          <a:lstStyle/>
          <a:p>
            <a:r>
              <a:rPr lang="de-DE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Das </a:t>
            </a:r>
            <a:r>
              <a:rPr lang="de-DE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bringst Du </a:t>
            </a:r>
            <a:r>
              <a:rPr lang="de-DE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mit.</a:t>
            </a:r>
            <a:endParaRPr lang="de-DE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platzhalter 3"/>
          <p:cNvSpPr txBox="1">
            <a:spLocks/>
          </p:cNvSpPr>
          <p:nvPr/>
        </p:nvSpPr>
        <p:spPr>
          <a:xfrm>
            <a:off x="1154953" y="2447926"/>
            <a:ext cx="4417172" cy="357695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de-DE" dirty="0">
                <a:solidFill>
                  <a:schemeClr val="bg1"/>
                </a:solidFill>
              </a:rPr>
              <a:t>Interesse an Wirtschafts- und Finanzthemen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Verständnis für wirtschaftliche Zusammenhänge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Fähigkeit zu analytischem Denken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Gespür für Zahlen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Lust auf Kommunikation</a:t>
            </a:r>
          </a:p>
          <a:p>
            <a:pPr lvl="0"/>
            <a:r>
              <a:rPr lang="de-DE" dirty="0">
                <a:solidFill>
                  <a:schemeClr val="bg1"/>
                </a:solidFill>
              </a:rPr>
              <a:t>Offenheit für fachliche </a:t>
            </a:r>
            <a:r>
              <a:rPr lang="de-DE" dirty="0" smtClean="0">
                <a:solidFill>
                  <a:schemeClr val="bg1"/>
                </a:solidFill>
              </a:rPr>
              <a:t>Weiterbildung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43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279" y="962026"/>
            <a:ext cx="4900944" cy="506285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0179" y="695325"/>
            <a:ext cx="4741021" cy="2283824"/>
          </a:xfrm>
        </p:spPr>
        <p:txBody>
          <a:bodyPr/>
          <a:lstStyle/>
          <a:p>
            <a:r>
              <a:rPr lang="de-DE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So </a:t>
            </a:r>
            <a:r>
              <a:rPr lang="de-DE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gestaltet sich Deine </a:t>
            </a:r>
            <a:r>
              <a:rPr lang="de-DE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Ausbildung.</a:t>
            </a:r>
            <a:endParaRPr lang="de-DE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platzhalter 3"/>
          <p:cNvSpPr txBox="1">
            <a:spLocks/>
          </p:cNvSpPr>
          <p:nvPr/>
        </p:nvSpPr>
        <p:spPr>
          <a:xfrm>
            <a:off x="1154953" y="2590800"/>
            <a:ext cx="4531472" cy="343408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 smtClean="0">
                <a:solidFill>
                  <a:schemeClr val="bg1"/>
                </a:solidFill>
              </a:rPr>
              <a:t>Dauer</a:t>
            </a:r>
            <a:endParaRPr lang="de-DE" dirty="0">
              <a:solidFill>
                <a:schemeClr val="bg1"/>
              </a:solidFill>
            </a:endParaRPr>
          </a:p>
          <a:p>
            <a:r>
              <a:rPr lang="de-DE" dirty="0">
                <a:solidFill>
                  <a:schemeClr val="bg1"/>
                </a:solidFill>
              </a:rPr>
              <a:t>3 Jahre oder kürzer unter bestimmten Voraussetzungen</a:t>
            </a:r>
          </a:p>
          <a:p>
            <a:pPr marL="0" indent="0">
              <a:buNone/>
            </a:pPr>
            <a:endParaRPr lang="de-DE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de-DE" dirty="0">
                <a:solidFill>
                  <a:schemeClr val="bg1"/>
                </a:solidFill>
              </a:rPr>
              <a:t>Ausbildung &amp; Schule</a:t>
            </a:r>
          </a:p>
          <a:p>
            <a:r>
              <a:rPr lang="de-DE" dirty="0">
                <a:solidFill>
                  <a:schemeClr val="bg1"/>
                </a:solidFill>
              </a:rPr>
              <a:t>Neben der praktischen Ausbildung in der Kanzlei hast Du Blockunterricht in der Berufsschule in Chemnitz, Dresden, Leipzig, Löbau oder Zwickau</a:t>
            </a:r>
          </a:p>
        </p:txBody>
      </p:sp>
    </p:spTree>
    <p:extLst>
      <p:ext uri="{BB962C8B-B14F-4D97-AF65-F5344CB8AC3E}">
        <p14:creationId xmlns:p14="http://schemas.microsoft.com/office/powerpoint/2010/main" val="104644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278" y="962025"/>
            <a:ext cx="4900944" cy="506285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0179" y="695325"/>
            <a:ext cx="4741021" cy="2283824"/>
          </a:xfrm>
        </p:spPr>
        <p:txBody>
          <a:bodyPr/>
          <a:lstStyle/>
          <a:p>
            <a:r>
              <a:rPr lang="de-DE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So </a:t>
            </a:r>
            <a:r>
              <a:rPr lang="de-DE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gestaltet sich Deine </a:t>
            </a:r>
            <a:r>
              <a:rPr lang="de-DE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Ausbildung.</a:t>
            </a:r>
            <a:endParaRPr lang="de-DE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platzhalter 3"/>
          <p:cNvSpPr txBox="1">
            <a:spLocks/>
          </p:cNvSpPr>
          <p:nvPr/>
        </p:nvSpPr>
        <p:spPr>
          <a:xfrm>
            <a:off x="1154952" y="2590800"/>
            <a:ext cx="4845797" cy="343408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dirty="0" smtClean="0">
                <a:solidFill>
                  <a:schemeClr val="bg1"/>
                </a:solidFill>
              </a:rPr>
              <a:t>Zwischenprüfung</a:t>
            </a:r>
            <a:endParaRPr lang="de-DE" sz="1600" dirty="0">
              <a:solidFill>
                <a:schemeClr val="bg1"/>
              </a:solidFill>
            </a:endParaRPr>
          </a:p>
          <a:p>
            <a:r>
              <a:rPr lang="de-DE" sz="1600" dirty="0">
                <a:solidFill>
                  <a:schemeClr val="bg1"/>
                </a:solidFill>
              </a:rPr>
              <a:t>Dient zur Ermittlung des Wissensstandes</a:t>
            </a:r>
          </a:p>
          <a:p>
            <a:r>
              <a:rPr lang="de-DE" sz="1600" dirty="0">
                <a:solidFill>
                  <a:schemeClr val="bg1"/>
                </a:solidFill>
              </a:rPr>
              <a:t>Zulassungsvoraussetzung zur Abschlussprüfung</a:t>
            </a:r>
          </a:p>
          <a:p>
            <a:pPr marL="0" indent="0">
              <a:buNone/>
            </a:pPr>
            <a:r>
              <a:rPr lang="de-DE" sz="1600" dirty="0" smtClean="0">
                <a:solidFill>
                  <a:schemeClr val="bg1"/>
                </a:solidFill>
              </a:rPr>
              <a:t>Abschlussprüfung </a:t>
            </a:r>
            <a:r>
              <a:rPr lang="de-DE" sz="1600" dirty="0">
                <a:solidFill>
                  <a:schemeClr val="bg1"/>
                </a:solidFill>
              </a:rPr>
              <a:t>in den Fächern</a:t>
            </a:r>
          </a:p>
          <a:p>
            <a:r>
              <a:rPr lang="de-DE" sz="1600" dirty="0" smtClean="0">
                <a:solidFill>
                  <a:schemeClr val="bg1"/>
                </a:solidFill>
              </a:rPr>
              <a:t>Steuerwesen</a:t>
            </a:r>
          </a:p>
          <a:p>
            <a:r>
              <a:rPr lang="de-DE" sz="1600" dirty="0" smtClean="0">
                <a:solidFill>
                  <a:schemeClr val="bg1"/>
                </a:solidFill>
              </a:rPr>
              <a:t>Rechnungswesen</a:t>
            </a:r>
          </a:p>
          <a:p>
            <a:r>
              <a:rPr lang="de-DE" sz="1600" dirty="0" smtClean="0">
                <a:solidFill>
                  <a:schemeClr val="bg1"/>
                </a:solidFill>
              </a:rPr>
              <a:t>Wirtschafts- </a:t>
            </a:r>
            <a:r>
              <a:rPr lang="de-DE" sz="1600" dirty="0">
                <a:solidFill>
                  <a:schemeClr val="bg1"/>
                </a:solidFill>
              </a:rPr>
              <a:t>und </a:t>
            </a:r>
            <a:r>
              <a:rPr lang="de-DE" sz="1600" dirty="0" smtClean="0">
                <a:solidFill>
                  <a:schemeClr val="bg1"/>
                </a:solidFill>
              </a:rPr>
              <a:t>Sozialkunde</a:t>
            </a:r>
          </a:p>
          <a:p>
            <a:r>
              <a:rPr lang="de-DE" sz="1600" dirty="0" smtClean="0">
                <a:solidFill>
                  <a:schemeClr val="bg1"/>
                </a:solidFill>
              </a:rPr>
              <a:t>mandantenorientierte </a:t>
            </a:r>
            <a:r>
              <a:rPr lang="de-DE" sz="1600" dirty="0">
                <a:solidFill>
                  <a:schemeClr val="bg1"/>
                </a:solidFill>
              </a:rPr>
              <a:t>Gesprächsführung (mündliche Prüfung)</a:t>
            </a:r>
          </a:p>
        </p:txBody>
      </p:sp>
    </p:spTree>
    <p:extLst>
      <p:ext uri="{BB962C8B-B14F-4D97-AF65-F5344CB8AC3E}">
        <p14:creationId xmlns:p14="http://schemas.microsoft.com/office/powerpoint/2010/main" val="17482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Das sind Deine </a:t>
            </a:r>
            <a:r>
              <a:rPr lang="de-DE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Ausbildungsinhalte.</a:t>
            </a:r>
            <a:endParaRPr lang="de-DE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815972"/>
          </a:xfrm>
        </p:spPr>
        <p:txBody>
          <a:bodyPr anchor="b"/>
          <a:lstStyle/>
          <a:p>
            <a:r>
              <a:rPr lang="de-DE" dirty="0" smtClean="0"/>
              <a:t>Steuerwesen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pPr marL="285750" lvl="0" indent="-285750">
              <a:buFont typeface="Century Gothic" panose="020B0502020202020204" pitchFamily="34" charset="0"/>
              <a:buChar char="►"/>
            </a:pPr>
            <a:endParaRPr lang="de-DE" dirty="0" smtClean="0"/>
          </a:p>
          <a:p>
            <a:pPr marL="285750" lvl="0" indent="-285750">
              <a:buFont typeface="Century Gothic" panose="020B0502020202020204" pitchFamily="34" charset="0"/>
              <a:buChar char="►"/>
            </a:pPr>
            <a:r>
              <a:rPr lang="de-DE" sz="1600" dirty="0" smtClean="0"/>
              <a:t>Abgabenordnung</a:t>
            </a:r>
            <a:endParaRPr lang="de-DE" sz="1600" dirty="0"/>
          </a:p>
          <a:p>
            <a:pPr marL="285750" lvl="0" indent="-285750">
              <a:buFont typeface="Century Gothic" panose="020B0502020202020204" pitchFamily="34" charset="0"/>
              <a:buChar char="►"/>
            </a:pPr>
            <a:r>
              <a:rPr lang="de-DE" sz="1600" dirty="0"/>
              <a:t>Bewertungsgesetz</a:t>
            </a:r>
          </a:p>
          <a:p>
            <a:pPr marL="285750" lvl="0" indent="-285750">
              <a:buFont typeface="Century Gothic" panose="020B0502020202020204" pitchFamily="34" charset="0"/>
              <a:buChar char="►"/>
            </a:pPr>
            <a:r>
              <a:rPr lang="de-DE" sz="1600" dirty="0"/>
              <a:t>Umsatzsteuer</a:t>
            </a:r>
          </a:p>
          <a:p>
            <a:pPr marL="285750" lvl="0" indent="-285750">
              <a:buFont typeface="Century Gothic" panose="020B0502020202020204" pitchFamily="34" charset="0"/>
              <a:buChar char="►"/>
            </a:pPr>
            <a:r>
              <a:rPr lang="de-DE" sz="1600" dirty="0" smtClean="0"/>
              <a:t>Einkommensteuer</a:t>
            </a:r>
            <a:endParaRPr lang="de-DE" sz="1600" dirty="0"/>
          </a:p>
          <a:p>
            <a:pPr marL="285750" lvl="0" indent="-285750">
              <a:buFont typeface="Century Gothic" panose="020B0502020202020204" pitchFamily="34" charset="0"/>
              <a:buChar char="►"/>
            </a:pPr>
            <a:r>
              <a:rPr lang="de-DE" sz="1600" dirty="0" smtClean="0"/>
              <a:t>Körperschaftsteuer</a:t>
            </a:r>
            <a:endParaRPr lang="de-DE" sz="1600" dirty="0"/>
          </a:p>
          <a:p>
            <a:pPr marL="285750" lvl="0" indent="-285750">
              <a:buFont typeface="Century Gothic" panose="020B0502020202020204" pitchFamily="34" charset="0"/>
              <a:buChar char="►"/>
            </a:pPr>
            <a:r>
              <a:rPr lang="de-DE" sz="1600" dirty="0"/>
              <a:t>Gewerbesteuer</a:t>
            </a:r>
          </a:p>
          <a:p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512721" y="2603499"/>
            <a:ext cx="3147009" cy="815975"/>
          </a:xfrm>
        </p:spPr>
        <p:txBody>
          <a:bodyPr anchor="b"/>
          <a:lstStyle/>
          <a:p>
            <a:r>
              <a:rPr lang="de-DE" dirty="0" smtClean="0"/>
              <a:t>Rechnungswesen</a:t>
            </a:r>
            <a:endParaRPr lang="de-DE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half" idx="16"/>
          </p:nvPr>
        </p:nvSpPr>
        <p:spPr/>
        <p:txBody>
          <a:bodyPr>
            <a:normAutofit/>
          </a:bodyPr>
          <a:lstStyle/>
          <a:p>
            <a:pPr marL="285750" lvl="0" indent="-285750">
              <a:buFont typeface="Century Gothic" panose="020B0502020202020204" pitchFamily="34" charset="0"/>
              <a:buChar char="►"/>
            </a:pPr>
            <a:endParaRPr lang="de-DE" sz="1600" dirty="0" smtClean="0"/>
          </a:p>
          <a:p>
            <a:pPr marL="285750" lvl="0" indent="-285750">
              <a:buFont typeface="Century Gothic" panose="020B0502020202020204" pitchFamily="34" charset="0"/>
              <a:buChar char="►"/>
            </a:pPr>
            <a:r>
              <a:rPr lang="de-DE" sz="1600" dirty="0" smtClean="0"/>
              <a:t>Buchführungs- </a:t>
            </a:r>
            <a:r>
              <a:rPr lang="de-DE" sz="1600" dirty="0"/>
              <a:t>und Bilanzierungsvorschriften</a:t>
            </a:r>
          </a:p>
          <a:p>
            <a:pPr marL="285750" lvl="0" indent="-285750">
              <a:buFont typeface="Century Gothic" panose="020B0502020202020204" pitchFamily="34" charset="0"/>
              <a:buChar char="►"/>
            </a:pPr>
            <a:r>
              <a:rPr lang="de-DE" sz="1600" dirty="0"/>
              <a:t>Buchführungs- und Abschlusstechnik</a:t>
            </a:r>
          </a:p>
          <a:p>
            <a:pPr marL="285750" lvl="0" indent="-285750">
              <a:buFont typeface="Century Gothic" panose="020B0502020202020204" pitchFamily="34" charset="0"/>
              <a:buChar char="►"/>
            </a:pPr>
            <a:r>
              <a:rPr lang="de-DE" sz="1600" dirty="0"/>
              <a:t>Lohn- und Gehaltsabrechnung</a:t>
            </a:r>
          </a:p>
          <a:p>
            <a:endParaRPr lang="de-DE" sz="160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815974"/>
          </a:xfrm>
        </p:spPr>
        <p:txBody>
          <a:bodyPr anchor="b"/>
          <a:lstStyle/>
          <a:p>
            <a:r>
              <a:rPr lang="de-DE" dirty="0"/>
              <a:t>Wirtschafts- und </a:t>
            </a:r>
            <a:r>
              <a:rPr lang="de-DE" dirty="0" smtClean="0"/>
              <a:t>Sozialkunde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half" idx="17"/>
          </p:nvPr>
        </p:nvSpPr>
        <p:spPr>
          <a:xfrm>
            <a:off x="7888328" y="3179762"/>
            <a:ext cx="3236871" cy="2847293"/>
          </a:xfrm>
        </p:spPr>
        <p:txBody>
          <a:bodyPr>
            <a:noAutofit/>
          </a:bodyPr>
          <a:lstStyle/>
          <a:p>
            <a:pPr marL="285750" lvl="0" indent="-285750">
              <a:buFont typeface="Century Gothic" panose="020B0502020202020204" pitchFamily="34" charset="0"/>
              <a:buChar char="►"/>
            </a:pPr>
            <a:endParaRPr lang="de-DE" sz="1600" dirty="0" smtClean="0"/>
          </a:p>
          <a:p>
            <a:pPr marL="285750" lvl="0" indent="-285750">
              <a:buFont typeface="Century Gothic" panose="020B0502020202020204" pitchFamily="34" charset="0"/>
              <a:buChar char="►"/>
            </a:pPr>
            <a:r>
              <a:rPr lang="de-DE" sz="1600" dirty="0" smtClean="0"/>
              <a:t>Rechtliche </a:t>
            </a:r>
            <a:r>
              <a:rPr lang="de-DE" sz="1600" dirty="0"/>
              <a:t>Grundlagen des Arbeitsverhältnisses</a:t>
            </a:r>
          </a:p>
          <a:p>
            <a:pPr marL="285750" lvl="0" indent="-285750">
              <a:buFont typeface="Century Gothic" panose="020B0502020202020204" pitchFamily="34" charset="0"/>
              <a:buChar char="►"/>
            </a:pPr>
            <a:r>
              <a:rPr lang="de-DE" sz="1600" dirty="0"/>
              <a:t>Rechtliche Grundlagen der Wirtschaftsprozesse</a:t>
            </a:r>
          </a:p>
          <a:p>
            <a:pPr marL="285750" lvl="0" indent="-285750">
              <a:buFont typeface="Century Gothic" panose="020B0502020202020204" pitchFamily="34" charset="0"/>
              <a:buChar char="►"/>
            </a:pPr>
            <a:r>
              <a:rPr lang="de-DE" sz="1600" dirty="0"/>
              <a:t>Gesetzliche Grundlagen für die Gründung von Unternehmen</a:t>
            </a:r>
          </a:p>
          <a:p>
            <a:pPr marL="285750" lvl="0" indent="-285750">
              <a:buFont typeface="Century Gothic" panose="020B0502020202020204" pitchFamily="34" charset="0"/>
              <a:buChar char="►"/>
            </a:pPr>
            <a:r>
              <a:rPr lang="de-DE" sz="1600" dirty="0"/>
              <a:t>Investition und </a:t>
            </a:r>
            <a:r>
              <a:rPr lang="de-DE" sz="1600" dirty="0" smtClean="0"/>
              <a:t>Finanzierung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76161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-Sitzungssaal">
  <a:themeElements>
    <a:clrScheme name="Benutzerdefiniert 7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FFFFFF"/>
      </a:hlink>
      <a:folHlink>
        <a:srgbClr val="FFFFFF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782</Words>
  <Application>Microsoft Office PowerPoint</Application>
  <PresentationFormat>Breitbild</PresentationFormat>
  <Paragraphs>163</Paragraphs>
  <Slides>18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3" baseType="lpstr">
      <vt:lpstr>Arial</vt:lpstr>
      <vt:lpstr>Century Gothic</vt:lpstr>
      <vt:lpstr>Wingdings</vt:lpstr>
      <vt:lpstr>Wingdings 3</vt:lpstr>
      <vt:lpstr>Ion-Sitzungssaal</vt:lpstr>
      <vt:lpstr>Steuerfachangestellte/-r</vt:lpstr>
      <vt:lpstr>Ein sicherer Job: Steuerfachangestelle/-r</vt:lpstr>
      <vt:lpstr>Büroarbeit kann spannend sein.</vt:lpstr>
      <vt:lpstr>Der Alltag</vt:lpstr>
      <vt:lpstr>Deine Aufgaben</vt:lpstr>
      <vt:lpstr>Das bringst Du mit.</vt:lpstr>
      <vt:lpstr>So gestaltet sich Deine Ausbildung.</vt:lpstr>
      <vt:lpstr>So gestaltet sich Deine Ausbildung.</vt:lpstr>
      <vt:lpstr>Das sind Deine Ausbildungsinhalte.</vt:lpstr>
      <vt:lpstr>Das verdienst Du in Deiner Ausbildung.</vt:lpstr>
      <vt:lpstr>Das spricht für diesen Beruf.</vt:lpstr>
      <vt:lpstr>Das spricht für diesen Beruf.</vt:lpstr>
      <vt:lpstr>PowerPoint-Präsentation</vt:lpstr>
      <vt:lpstr>So findest Du einen Platz:</vt:lpstr>
      <vt:lpstr>Welche Steuern gibt es?</vt:lpstr>
      <vt:lpstr>Steuerunterteilungen in Deutschland</vt:lpstr>
      <vt:lpstr>TOP 10 skurrile Steuern in Deutschland</vt:lpstr>
      <vt:lpstr>Wie erkläre ich meine Steuern?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Sandra Höhne (SBK Sachsen)</dc:creator>
  <cp:lastModifiedBy>Grit Hachmeister (SBK Sachsen)</cp:lastModifiedBy>
  <cp:revision>35</cp:revision>
  <dcterms:created xsi:type="dcterms:W3CDTF">2022-08-03T09:17:21Z</dcterms:created>
  <dcterms:modified xsi:type="dcterms:W3CDTF">2023-03-30T07:34:05Z</dcterms:modified>
</cp:coreProperties>
</file>